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31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Merriweather" panose="00000500000000000000" pitchFamily="2" charset="0"/>
      <p:regular r:id="rId18"/>
      <p:bold r:id="rId19"/>
      <p:italic r:id="rId20"/>
      <p:boldItalic r:id="rId21"/>
    </p:embeddedFont>
    <p:embeddedFont>
      <p:font typeface="Merriweather Light" panose="00000400000000000000" pitchFamily="2" charset="0"/>
      <p:regular r:id="rId22"/>
      <p: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B16A3C-1B4C-6909-1AA2-7410E22117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A8213D-839A-662C-B29B-9C9B53F768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A465A-4F29-47C6-9B6D-B6BDADFCED69}" type="datetimeFigureOut">
              <a:rPr lang="en-IE" smtClean="0"/>
              <a:t>13/08/2025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C7E64A-5AD6-2E51-8DBC-8280C70622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Ing Bárbara Ortiz - Data Scientist Jr - ONE Oracle Next </a:t>
            </a:r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EA758-7571-29C1-8A57-2A6383547D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B5759-A2EF-4E44-9626-7BA1B92821D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3041494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433807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2164086"/>
            <a:ext cx="11338560" cy="2190115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358641"/>
            <a:ext cx="11338560" cy="822960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91473" y="5177194"/>
            <a:ext cx="3493008" cy="449570"/>
          </a:xfrm>
        </p:spPr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5920" y="5188615"/>
            <a:ext cx="7680960" cy="438150"/>
          </a:xfrm>
        </p:spPr>
        <p:txBody>
          <a:bodyPr/>
          <a:lstStyle/>
          <a:p>
            <a:r>
              <a:rPr lang="en-GB"/>
              <a:t>Ing. </a:t>
            </a: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92640" y="1717040"/>
            <a:ext cx="3291840" cy="438150"/>
          </a:xfrm>
        </p:spPr>
        <p:txBody>
          <a:bodyPr/>
          <a:lstStyle/>
          <a:p>
            <a:fld id="{F5B4DA20-01D7-4A1A-BA84-D64D5CC71F8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6569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32" y="5636833"/>
            <a:ext cx="12986441" cy="983226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8072" y="1129728"/>
            <a:ext cx="12986208" cy="4173793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6620059"/>
            <a:ext cx="12984480" cy="842363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Ing. </a:t>
            </a:r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4DA20-01D7-4A1A-BA84-D64D5CC71F8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3587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904239"/>
            <a:ext cx="12984480" cy="3362960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378960"/>
            <a:ext cx="12156619" cy="1198880"/>
          </a:xfrm>
        </p:spPr>
        <p:txBody>
          <a:bodyPr anchor="ctr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r>
              <a:rPr lang="en-GB"/>
              <a:t>Ing. </a:t>
            </a:r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F5B4DA20-01D7-4A1A-BA84-D64D5CC71F8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81099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61" y="904240"/>
            <a:ext cx="12181840" cy="3125394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64638" y="4038668"/>
            <a:ext cx="11511283" cy="53333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751835"/>
            <a:ext cx="12181840" cy="815845"/>
          </a:xfrm>
        </p:spPr>
        <p:txBody>
          <a:bodyPr anchor="ctr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r>
              <a:rPr lang="en-GB"/>
              <a:t>Ing. </a:t>
            </a:r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F5B4DA20-01D7-4A1A-BA84-D64D5CC71F89}" type="slidenum">
              <a:rPr lang="en-IE" smtClean="0"/>
              <a:t>‹#›</a:t>
            </a:fld>
            <a:endParaRPr lang="en-IE"/>
          </a:p>
        </p:txBody>
      </p:sp>
      <p:sp>
        <p:nvSpPr>
          <p:cNvPr id="9" name="TextBox 8"/>
          <p:cNvSpPr txBox="1"/>
          <p:nvPr/>
        </p:nvSpPr>
        <p:spPr>
          <a:xfrm>
            <a:off x="571500" y="11201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81076" y="3241548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9993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94" y="1349642"/>
            <a:ext cx="12175423" cy="3014202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0" y="4377979"/>
            <a:ext cx="12173585" cy="1199862"/>
          </a:xfrm>
        </p:spPr>
        <p:txBody>
          <a:bodyPr anchor="t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466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4660"/>
            <a:ext cx="8389790" cy="438150"/>
          </a:xfrm>
        </p:spPr>
        <p:txBody>
          <a:bodyPr/>
          <a:lstStyle/>
          <a:p>
            <a:r>
              <a:rPr lang="en-GB"/>
              <a:t>Ing. </a:t>
            </a:r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F5B4DA20-01D7-4A1A-BA84-D64D5CC71F8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71826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6464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42496"/>
            <a:ext cx="4147718" cy="74078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22959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2560" y="2641600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240230" y="3484880"/>
            <a:ext cx="4147718" cy="3977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62160" y="2631439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662161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Ing. </a:t>
            </a:r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4DA20-01D7-4A1A-BA84-D64D5CC71F8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68006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544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26342" y="5029201"/>
            <a:ext cx="4141898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26342" y="2834640"/>
            <a:ext cx="4141898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26342" y="5848518"/>
            <a:ext cx="4141898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9116" y="5029201"/>
            <a:ext cx="4138722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249116" y="2834640"/>
            <a:ext cx="4138723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249117" y="5848516"/>
            <a:ext cx="4138722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59678" y="5029201"/>
            <a:ext cx="4147763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59826" y="2834640"/>
            <a:ext cx="4137454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659678" y="5848514"/>
            <a:ext cx="4142934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Ing. </a:t>
            </a:r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4DA20-01D7-4A1A-BA84-D64D5CC71F8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12176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2633471"/>
            <a:ext cx="12984480" cy="48289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Ing. </a:t>
            </a: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4DA20-01D7-4A1A-BA84-D64D5CC71F8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48488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38560" y="894080"/>
            <a:ext cx="2468880" cy="468376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9360" y="894081"/>
            <a:ext cx="9845041" cy="468376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593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1"/>
            <a:ext cx="8389790" cy="438150"/>
          </a:xfrm>
        </p:spPr>
        <p:txBody>
          <a:bodyPr/>
          <a:lstStyle/>
          <a:p>
            <a:r>
              <a:rPr lang="en-GB"/>
              <a:t>Ing. </a:t>
            </a: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F5B4DA20-01D7-4A1A-BA84-D64D5CC71F8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23413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363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045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Ing. </a:t>
            </a: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4DA20-01D7-4A1A-BA84-D64D5CC71F8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2377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9168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0443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499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0228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978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5491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3789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19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904240"/>
            <a:ext cx="12984479" cy="3362322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360" y="4370071"/>
            <a:ext cx="12588240" cy="1146810"/>
          </a:xfrm>
        </p:spPr>
        <p:txBody>
          <a:bodyPr>
            <a:normAutofit/>
          </a:bodyPr>
          <a:lstStyle>
            <a:lvl1pPr marL="0" indent="0" algn="r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2"/>
            <a:ext cx="8389790" cy="436878"/>
          </a:xfrm>
        </p:spPr>
        <p:txBody>
          <a:bodyPr/>
          <a:lstStyle/>
          <a:p>
            <a:r>
              <a:rPr lang="en-GB"/>
              <a:t>Ing. </a:t>
            </a: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F5B4DA20-01D7-4A1A-BA84-D64D5CC71F8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16948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2633471"/>
            <a:ext cx="6400800" cy="48289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633471"/>
            <a:ext cx="6400800" cy="48289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Ing. </a:t>
            </a:r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4DA20-01D7-4A1A-BA84-D64D5CC71F8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949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0" y="914400"/>
            <a:ext cx="10332720" cy="15544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91" y="2620563"/>
            <a:ext cx="6095989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1" y="3759200"/>
            <a:ext cx="6374130" cy="370322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60" y="2620563"/>
            <a:ext cx="6126480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759200"/>
            <a:ext cx="6400800" cy="370322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Ing. </a:t>
            </a:r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4DA20-01D7-4A1A-BA84-D64D5CC71F8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1725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Ing. </a:t>
            </a:r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4DA20-01D7-4A1A-BA84-D64D5CC71F8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8324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Ing. </a:t>
            </a:r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4DA20-01D7-4A1A-BA84-D64D5CC71F8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509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4937760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698" y="896111"/>
            <a:ext cx="7812742" cy="656631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4937760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Ing. </a:t>
            </a:r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4DA20-01D7-4A1A-BA84-D64D5CC71F8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3434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8247888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433486" y="901490"/>
            <a:ext cx="4373954" cy="6560932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8247888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Ing. </a:t>
            </a:r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4DA20-01D7-4A1A-BA84-D64D5CC71F8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2580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17297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4720" y="917247"/>
            <a:ext cx="10332720" cy="1551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33473"/>
            <a:ext cx="12984480" cy="48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14432" y="7627621"/>
            <a:ext cx="349300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7627015"/>
            <a:ext cx="9326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Ing. </a:t>
            </a: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5600" y="45720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4DA20-01D7-4A1A-BA84-D64D5CC71F8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90173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  <p:sldLayoutId id="2147483947" r:id="rId16"/>
    <p:sldLayoutId id="2147483948" r:id="rId17"/>
    <p:sldLayoutId id="2147483949" r:id="rId18"/>
    <p:sldLayoutId id="2147483950" r:id="rId19"/>
    <p:sldLayoutId id="2147483951" r:id="rId20"/>
    <p:sldLayoutId id="2147483952" r:id="rId21"/>
    <p:sldLayoutId id="2147483953" r:id="rId22"/>
    <p:sldLayoutId id="2147483954" r:id="rId23"/>
    <p:sldLayoutId id="2147483955" r:id="rId24"/>
    <p:sldLayoutId id="2147483956" r:id="rId25"/>
    <p:sldLayoutId id="2147483957" r:id="rId26"/>
    <p:sldLayoutId id="2147483958" r:id="rId27"/>
  </p:sldLayoutIdLst>
  <p:hf sldNum="0" hdr="0" dt="0"/>
  <p:txStyles>
    <p:titleStyle>
      <a:lvl1pPr algn="r" defTabSz="1097280" rtl="0" eaLnBrk="1" latinLnBrk="0" hangingPunct="1">
        <a:lnSpc>
          <a:spcPct val="90000"/>
        </a:lnSpc>
        <a:spcBef>
          <a:spcPct val="0"/>
        </a:spcBef>
        <a:buNone/>
        <a:defRPr sz="4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BarbaraAngelesOrtiz/Challenge3-Alura-Store/blob/main/TelecomX_LATAM2_es.ipyn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572226"/>
            <a:ext cx="7416403" cy="3085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Dominando el Churn: Interpretación y Conclusiones del Modelado Predictivo</a:t>
            </a:r>
            <a:endParaRPr lang="en-US" sz="4850" dirty="0"/>
          </a:p>
        </p:txBody>
      </p:sp>
      <p:pic>
        <p:nvPicPr>
          <p:cNvPr id="5" name="Picture 4" descr="A logo on a white background&#10;&#10;AI-generated content may be incorrect.">
            <a:extLst>
              <a:ext uri="{FF2B5EF4-FFF2-40B4-BE49-F238E27FC236}">
                <a16:creationId xmlns:a16="http://schemas.microsoft.com/office/drawing/2014/main" id="{557FE2C3-99BD-A200-2821-B257DE799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056" y="5657373"/>
            <a:ext cx="3810000" cy="2143125"/>
          </a:xfrm>
          <a:prstGeom prst="rect">
            <a:avLst/>
          </a:prstGeom>
        </p:spPr>
      </p:pic>
      <p:pic>
        <p:nvPicPr>
          <p:cNvPr id="7" name="Picture 6" descr="A red oval shaped logo&#10;&#10;AI-generated content may be incorrect.">
            <a:extLst>
              <a:ext uri="{FF2B5EF4-FFF2-40B4-BE49-F238E27FC236}">
                <a16:creationId xmlns:a16="http://schemas.microsoft.com/office/drawing/2014/main" id="{DCA66AEB-937B-AF50-49F5-DBF441667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25805"/>
            <a:ext cx="1714500" cy="1714500"/>
          </a:xfrm>
          <a:prstGeom prst="rect">
            <a:avLst/>
          </a:prstGeom>
        </p:spPr>
      </p:pic>
      <p:pic>
        <p:nvPicPr>
          <p:cNvPr id="9" name="Picture 8" descr="A blue and white logo&#10;&#10;AI-generated content may be incorrect.">
            <a:extLst>
              <a:ext uri="{FF2B5EF4-FFF2-40B4-BE49-F238E27FC236}">
                <a16:creationId xmlns:a16="http://schemas.microsoft.com/office/drawing/2014/main" id="{B52BBF0E-0BD4-9C80-1EA8-CE3316625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6290" y="525566"/>
            <a:ext cx="1714739" cy="1714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D631FE-4690-E15B-4772-DAB87BD29654}"/>
              </a:ext>
            </a:extLst>
          </p:cNvPr>
          <p:cNvSpPr txBox="1"/>
          <p:nvPr/>
        </p:nvSpPr>
        <p:spPr>
          <a:xfrm>
            <a:off x="8753582" y="7914306"/>
            <a:ext cx="5864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/>
              <a:t>Ing. Bárbara Ortiz – Data Scientist Jr – ONE Oracle Next Education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0115" y="1757720"/>
            <a:ext cx="4936569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¡Gracias!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50198" y="2621518"/>
            <a:ext cx="7416403" cy="2128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Preguntas y Próximos Pasos</a:t>
            </a:r>
            <a:endParaRPr lang="en-US" sz="6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9E8CF-054C-AFA1-21B8-B2F7E2ACF9B1}"/>
              </a:ext>
            </a:extLst>
          </p:cNvPr>
          <p:cNvSpPr txBox="1"/>
          <p:nvPr/>
        </p:nvSpPr>
        <p:spPr>
          <a:xfrm>
            <a:off x="7590114" y="6007261"/>
            <a:ext cx="4574877" cy="707886"/>
          </a:xfrm>
          <a:prstGeom prst="rect">
            <a:avLst/>
          </a:prstGeom>
          <a:solidFill>
            <a:srgbClr val="0070C0"/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2000" b="1" dirty="0">
                <a:latin typeface="Merriweather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Descargue </a:t>
            </a:r>
            <a:r>
              <a:rPr lang="en-IE" sz="2000" b="1" dirty="0" err="1">
                <a:latin typeface="Merriweather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</a:t>
            </a:r>
            <a:r>
              <a:rPr lang="en-IE" sz="2000" b="1" dirty="0">
                <a:latin typeface="Merriweather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IE" sz="2000" b="1" dirty="0" err="1">
                <a:latin typeface="Merriweather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informe</a:t>
            </a:r>
            <a:r>
              <a:rPr lang="en-IE" sz="2000" b="1" dirty="0">
                <a:latin typeface="Merriweather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</a:p>
          <a:p>
            <a:pPr algn="ctr"/>
            <a:r>
              <a:rPr lang="en-IE" sz="2000" b="1" dirty="0" err="1">
                <a:latin typeface="Merriweather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completo</a:t>
            </a:r>
            <a:r>
              <a:rPr lang="en-IE" sz="2000" b="1" dirty="0">
                <a:latin typeface="Merriweather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IE" sz="2000" b="1" dirty="0" err="1">
                <a:latin typeface="Merriweather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aqu</a:t>
            </a:r>
            <a:r>
              <a:rPr lang="en-IE" sz="2000" b="1" i="1" dirty="0" err="1">
                <a:latin typeface="Merriweather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í</a:t>
            </a:r>
            <a:endParaRPr lang="en-IE" sz="2000" b="1" dirty="0">
              <a:latin typeface="Merriweather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814AB-FC1B-C96C-5D07-558F628F33FC}"/>
              </a:ext>
            </a:extLst>
          </p:cNvPr>
          <p:cNvSpPr txBox="1"/>
          <p:nvPr/>
        </p:nvSpPr>
        <p:spPr>
          <a:xfrm>
            <a:off x="8753582" y="7914306"/>
            <a:ext cx="5864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/>
              <a:t>Ing. Bárbara Ortiz – Data Scientist Jr – ONE Oracle Next Education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4142899" y="1156573"/>
            <a:ext cx="6344483" cy="544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3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Ruta Analítica</a:t>
            </a:r>
            <a:endParaRPr lang="en-US" sz="3400" dirty="0"/>
          </a:p>
        </p:txBody>
      </p:sp>
      <p:sp>
        <p:nvSpPr>
          <p:cNvPr id="4" name="Text 2"/>
          <p:cNvSpPr/>
          <p:nvPr/>
        </p:nvSpPr>
        <p:spPr>
          <a:xfrm>
            <a:off x="762000" y="2027515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62000" y="2367082"/>
            <a:ext cx="4223623" cy="3048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6" name="Text 4"/>
          <p:cNvSpPr/>
          <p:nvPr/>
        </p:nvSpPr>
        <p:spPr>
          <a:xfrm>
            <a:off x="762000" y="2536865"/>
            <a:ext cx="413301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Resumen Analítico del Proyecto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762000" y="3007638"/>
            <a:ext cx="4223623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Visión general de los hallazgos clave y la metodología.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203269" y="2027515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5203269" y="2367082"/>
            <a:ext cx="4223742" cy="3048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10" name="Text 8"/>
          <p:cNvSpPr/>
          <p:nvPr/>
        </p:nvSpPr>
        <p:spPr>
          <a:xfrm>
            <a:off x="5203269" y="2536865"/>
            <a:ext cx="286452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Esquema del Proyecto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203269" y="3007638"/>
            <a:ext cx="4223742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Fases y etapas del desarrollo del modelo.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9644658" y="2027515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9644658" y="2367082"/>
            <a:ext cx="4223742" cy="3048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14" name="Text 12"/>
          <p:cNvSpPr/>
          <p:nvPr/>
        </p:nvSpPr>
        <p:spPr>
          <a:xfrm>
            <a:off x="9644658" y="2536865"/>
            <a:ext cx="322183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Comparativa de Modelos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9644658" y="3007638"/>
            <a:ext cx="4223742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Análisis y selección del modelo óptimo.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62000" y="4085273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62000" y="4424839"/>
            <a:ext cx="4223623" cy="3048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18" name="Text 16"/>
          <p:cNvSpPr/>
          <p:nvPr/>
        </p:nvSpPr>
        <p:spPr>
          <a:xfrm>
            <a:off x="762000" y="4594622"/>
            <a:ext cx="363593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Factores Clave de Abandono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762000" y="5065395"/>
            <a:ext cx="4223623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Identificación y explicación de los drivers del churn.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5203269" y="4085273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5203269" y="4424839"/>
            <a:ext cx="4223742" cy="3048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22" name="Text 20"/>
          <p:cNvSpPr/>
          <p:nvPr/>
        </p:nvSpPr>
        <p:spPr>
          <a:xfrm>
            <a:off x="5203269" y="4594622"/>
            <a:ext cx="292822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Patrones Identificados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5203269" y="5065395"/>
            <a:ext cx="4223742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Segmentos de riesgo y protección.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9644658" y="4085273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06</a:t>
            </a:r>
            <a:endParaRPr lang="en-US" sz="1700" dirty="0"/>
          </a:p>
        </p:txBody>
      </p:sp>
      <p:sp>
        <p:nvSpPr>
          <p:cNvPr id="25" name="Shape 23"/>
          <p:cNvSpPr/>
          <p:nvPr/>
        </p:nvSpPr>
        <p:spPr>
          <a:xfrm>
            <a:off x="9644658" y="4424839"/>
            <a:ext cx="4223742" cy="3048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26" name="Text 24"/>
          <p:cNvSpPr/>
          <p:nvPr/>
        </p:nvSpPr>
        <p:spPr>
          <a:xfrm>
            <a:off x="9644658" y="4594622"/>
            <a:ext cx="326076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Estrategias de Reducción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9644658" y="5065395"/>
            <a:ext cx="4223742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Recomendaciones accionables para la retención.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762000" y="6143030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07</a:t>
            </a:r>
            <a:endParaRPr lang="en-US" sz="1700" dirty="0"/>
          </a:p>
        </p:txBody>
      </p:sp>
      <p:sp>
        <p:nvSpPr>
          <p:cNvPr id="29" name="Shape 27"/>
          <p:cNvSpPr/>
          <p:nvPr/>
        </p:nvSpPr>
        <p:spPr>
          <a:xfrm>
            <a:off x="762000" y="6482596"/>
            <a:ext cx="13106400" cy="3048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30" name="Text 28"/>
          <p:cNvSpPr/>
          <p:nvPr/>
        </p:nvSpPr>
        <p:spPr>
          <a:xfrm>
            <a:off x="762000" y="6652379"/>
            <a:ext cx="272176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Conclusiones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2000" y="7123152"/>
            <a:ext cx="13106400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Síntesis y próximos pasos.</a:t>
            </a:r>
            <a:endParaRPr lang="en-US" sz="1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1BEA32-F370-E595-B61A-0E58D740DF90}"/>
              </a:ext>
            </a:extLst>
          </p:cNvPr>
          <p:cNvSpPr txBox="1"/>
          <p:nvPr/>
        </p:nvSpPr>
        <p:spPr>
          <a:xfrm>
            <a:off x="8753582" y="7914306"/>
            <a:ext cx="5833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/>
              <a:t>Ing. Bárbara Ortiz – Data Scientist Jr – ONE Oracle Next Education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200" y="506968"/>
            <a:ext cx="5599867" cy="460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Resumen Analítico del Proyecto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430394" y="1530131"/>
            <a:ext cx="6445091" cy="885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Hemos construido un </a:t>
            </a:r>
            <a:r>
              <a:rPr lang="en-US" sz="14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pipeline robusto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para anticipar la cancelación de clientes mediante técnicas avanzadas de </a:t>
            </a:r>
            <a:r>
              <a:rPr lang="en-US" sz="14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aprendizaje automático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y </a:t>
            </a:r>
            <a:r>
              <a:rPr lang="en-US" sz="14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análisis explicativo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754915" y="1510584"/>
            <a:ext cx="6445091" cy="885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modelo </a:t>
            </a:r>
            <a:r>
              <a:rPr lang="en-US" sz="14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XGBoost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ha demostrado el mejor rendimiento, destacando por su </a:t>
            </a:r>
            <a:r>
              <a:rPr lang="en-US" sz="14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robustez y equilibrio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 Identifica la clase positiva eficazmente, </a:t>
            </a:r>
            <a:r>
              <a:rPr lang="en-US" sz="145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manteniendo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balance adecuado en la clasificación general.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45200" y="8242578"/>
            <a:ext cx="1334000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Este informe detalla nuestros hallazgos y propone </a:t>
            </a:r>
            <a:r>
              <a:rPr lang="en-US" sz="14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estrategias de retención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basadas en los factores principales que impulsan la pérdida de clientes.</a:t>
            </a:r>
            <a:endParaRPr lang="en-US" sz="1450" dirty="0"/>
          </a:p>
        </p:txBody>
      </p:sp>
      <p:pic>
        <p:nvPicPr>
          <p:cNvPr id="10" name="Picture 9" descr="A diagram of a hexagon with different colored lines&#10;&#10;AI-generated content may be incorrect.">
            <a:extLst>
              <a:ext uri="{FF2B5EF4-FFF2-40B4-BE49-F238E27FC236}">
                <a16:creationId xmlns:a16="http://schemas.microsoft.com/office/drawing/2014/main" id="{5944717F-2DA7-C0BA-86BA-4510D55C1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20" y="2953751"/>
            <a:ext cx="6267283" cy="5010922"/>
          </a:xfrm>
          <a:prstGeom prst="rect">
            <a:avLst/>
          </a:prstGeom>
        </p:spPr>
      </p:pic>
      <p:pic>
        <p:nvPicPr>
          <p:cNvPr id="12" name="Picture 1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F568B15A-CED1-5B26-DA90-8482E5174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930" y="2953751"/>
            <a:ext cx="7735839" cy="50109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BDAEE4-163B-BB23-299F-3F997045A995}"/>
              </a:ext>
            </a:extLst>
          </p:cNvPr>
          <p:cNvSpPr txBox="1"/>
          <p:nvPr/>
        </p:nvSpPr>
        <p:spPr>
          <a:xfrm>
            <a:off x="8753582" y="7914306"/>
            <a:ext cx="5864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/>
              <a:t>Ing. Bárbara Ortiz – Data Scientist Jr – ONE Oracle Next Education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69325"/>
            <a:ext cx="5196245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Esquema del Proyecto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3798" y="2379940"/>
            <a:ext cx="3823216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Análisis Exploratorio y Visualización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80" y="2412087"/>
            <a:ext cx="4515922" cy="451592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610" y="2896672"/>
            <a:ext cx="369213" cy="4616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43267" y="2379940"/>
            <a:ext cx="3823335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Preparación de Datos y Correlaciones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180" y="2412087"/>
            <a:ext cx="4515922" cy="4515922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307" y="3104555"/>
            <a:ext cx="369213" cy="46160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943267" y="3521154"/>
            <a:ext cx="3823335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Normalización y Balanceo</a:t>
            </a:r>
            <a:endParaRPr lang="en-US" sz="24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180" y="2412087"/>
            <a:ext cx="4515922" cy="4515922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2870" y="4094321"/>
            <a:ext cx="369213" cy="461605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9943267" y="4662368"/>
            <a:ext cx="3823335" cy="115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Definición y Entrenamiento de Modelos</a:t>
            </a:r>
            <a:endParaRPr lang="en-US" sz="24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7180" y="2412087"/>
            <a:ext cx="4515922" cy="4515922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4987" y="5286018"/>
            <a:ext cx="369213" cy="461605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9943267" y="6189107"/>
            <a:ext cx="3823335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Optimización de Hiperparámetros</a:t>
            </a:r>
            <a:endParaRPr lang="en-US" sz="24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7180" y="2412087"/>
            <a:ext cx="4515922" cy="4515922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5220" y="5981581"/>
            <a:ext cx="369213" cy="461605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863798" y="6189107"/>
            <a:ext cx="3823216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Comparación y Selección del Modelo</a:t>
            </a:r>
            <a:endParaRPr lang="en-US" sz="2400" dirty="0"/>
          </a:p>
        </p:txBody>
      </p:sp>
      <p:pic>
        <p:nvPicPr>
          <p:cNvPr id="19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7180" y="2412087"/>
            <a:ext cx="4515922" cy="4515922"/>
          </a:xfrm>
          <a:prstGeom prst="rect">
            <a:avLst/>
          </a:prstGeom>
        </p:spPr>
      </p:pic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3523" y="5773698"/>
            <a:ext cx="369213" cy="461605"/>
          </a:xfrm>
          <a:prstGeom prst="rect">
            <a:avLst/>
          </a:prstGeom>
        </p:spPr>
      </p:pic>
      <p:sp>
        <p:nvSpPr>
          <p:cNvPr id="21" name="Text 7"/>
          <p:cNvSpPr/>
          <p:nvPr/>
        </p:nvSpPr>
        <p:spPr>
          <a:xfrm>
            <a:off x="863798" y="4855131"/>
            <a:ext cx="3823216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Interpretación (SHAP y Feature Importance)</a:t>
            </a:r>
            <a:endParaRPr lang="en-US" sz="2400" dirty="0"/>
          </a:p>
        </p:txBody>
      </p:sp>
      <p:pic>
        <p:nvPicPr>
          <p:cNvPr id="22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57180" y="2412087"/>
            <a:ext cx="4515922" cy="4515922"/>
          </a:xfrm>
          <a:prstGeom prst="rect">
            <a:avLst/>
          </a:prstGeom>
        </p:spPr>
      </p:pic>
      <p:pic>
        <p:nvPicPr>
          <p:cNvPr id="23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87960" y="4783931"/>
            <a:ext cx="369213" cy="461605"/>
          </a:xfrm>
          <a:prstGeom prst="rect">
            <a:avLst/>
          </a:prstGeom>
        </p:spPr>
      </p:pic>
      <p:sp>
        <p:nvSpPr>
          <p:cNvPr id="24" name="Text 8"/>
          <p:cNvSpPr/>
          <p:nvPr/>
        </p:nvSpPr>
        <p:spPr>
          <a:xfrm>
            <a:off x="1601629" y="371391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Reporte Final</a:t>
            </a:r>
            <a:endParaRPr lang="en-US" sz="2400" dirty="0"/>
          </a:p>
        </p:txBody>
      </p:sp>
      <p:pic>
        <p:nvPicPr>
          <p:cNvPr id="25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57180" y="2412087"/>
            <a:ext cx="4515922" cy="4515922"/>
          </a:xfrm>
          <a:prstGeom prst="rect">
            <a:avLst/>
          </a:prstGeom>
        </p:spPr>
      </p:pic>
      <p:pic>
        <p:nvPicPr>
          <p:cNvPr id="26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95843" y="3592235"/>
            <a:ext cx="369213" cy="46160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DCF5B34-4595-7356-AA87-E93E0099E289}"/>
              </a:ext>
            </a:extLst>
          </p:cNvPr>
          <p:cNvSpPr txBox="1"/>
          <p:nvPr/>
        </p:nvSpPr>
        <p:spPr>
          <a:xfrm>
            <a:off x="8753582" y="7914306"/>
            <a:ext cx="5864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/>
              <a:t>Ing. Bárbara Ortiz – Data Scientist Jr – ONE Oracle Next Education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514" y="535424"/>
            <a:ext cx="7527608" cy="486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Comparativa de Modelos: Métricas Clave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681514" y="1411486"/>
            <a:ext cx="13267373" cy="4934426"/>
          </a:xfrm>
          <a:prstGeom prst="roundRect">
            <a:avLst>
              <a:gd name="adj" fmla="val 165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4" name="Shape 2"/>
          <p:cNvSpPr/>
          <p:nvPr/>
        </p:nvSpPr>
        <p:spPr>
          <a:xfrm>
            <a:off x="689134" y="1419106"/>
            <a:ext cx="13252133" cy="8717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5" name="Text 3"/>
          <p:cNvSpPr/>
          <p:nvPr/>
        </p:nvSpPr>
        <p:spPr>
          <a:xfrm>
            <a:off x="884158" y="1543526"/>
            <a:ext cx="159460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XGBoost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2875717" y="1543526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0.783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200882" y="1543526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0.575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5526048" y="1543526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0.701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851213" y="1543526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0.631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8176379" y="1543526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0.845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9501545" y="1543526"/>
            <a:ext cx="424505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Buen balance general, excelente ROC AUC y recall alto.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89134" y="2290882"/>
            <a:ext cx="13252133" cy="87177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13" name="Text 11"/>
          <p:cNvSpPr/>
          <p:nvPr/>
        </p:nvSpPr>
        <p:spPr>
          <a:xfrm>
            <a:off x="884158" y="2415302"/>
            <a:ext cx="159460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LightGBM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2875717" y="2415302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0.774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4200882" y="2415302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0.560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5526048" y="2415302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0.703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6851213" y="2415302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0.623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8176379" y="2415302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0.843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9501545" y="2415302"/>
            <a:ext cx="424505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Muy parecido a XGBoost, buen recall y precisión.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689134" y="3162657"/>
            <a:ext cx="13252133" cy="8717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21" name="Text 19"/>
          <p:cNvSpPr/>
          <p:nvPr/>
        </p:nvSpPr>
        <p:spPr>
          <a:xfrm>
            <a:off x="884158" y="3287077"/>
            <a:ext cx="159460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LogisticRegression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2875717" y="3287077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0.744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4200882" y="3287077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0.511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5526048" y="3287077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0.786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6851213" y="3287077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0.620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8176379" y="3287077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0.843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9501545" y="3287077"/>
            <a:ext cx="424505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Mejor recall (sensibilidad), menor precisión.</a:t>
            </a:r>
            <a:endParaRPr lang="en-US" sz="1500" dirty="0"/>
          </a:p>
        </p:txBody>
      </p:sp>
      <p:sp>
        <p:nvSpPr>
          <p:cNvPr id="28" name="Shape 26"/>
          <p:cNvSpPr/>
          <p:nvPr/>
        </p:nvSpPr>
        <p:spPr>
          <a:xfrm>
            <a:off x="689134" y="4034433"/>
            <a:ext cx="13252133" cy="5603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29" name="Text 27"/>
          <p:cNvSpPr/>
          <p:nvPr/>
        </p:nvSpPr>
        <p:spPr>
          <a:xfrm>
            <a:off x="884158" y="4158853"/>
            <a:ext cx="159460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RandomForest</a:t>
            </a: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2875717" y="4158853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0.776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4200882" y="4158853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0.560</a:t>
            </a:r>
            <a:endParaRPr lang="en-US" sz="1500" dirty="0"/>
          </a:p>
        </p:txBody>
      </p:sp>
      <p:sp>
        <p:nvSpPr>
          <p:cNvPr id="32" name="Text 30"/>
          <p:cNvSpPr/>
          <p:nvPr/>
        </p:nvSpPr>
        <p:spPr>
          <a:xfrm>
            <a:off x="5526048" y="4158853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0.722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6851213" y="4158853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0.631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8176379" y="4158853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0.841</a:t>
            </a:r>
            <a:endParaRPr lang="en-US" sz="1500" dirty="0"/>
          </a:p>
        </p:txBody>
      </p:sp>
      <p:sp>
        <p:nvSpPr>
          <p:cNvPr id="35" name="Text 33"/>
          <p:cNvSpPr/>
          <p:nvPr/>
        </p:nvSpPr>
        <p:spPr>
          <a:xfrm>
            <a:off x="9501545" y="4158853"/>
            <a:ext cx="424505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Recall alto, buen balance general.</a:t>
            </a:r>
            <a:endParaRPr lang="en-US" sz="1500" dirty="0"/>
          </a:p>
        </p:txBody>
      </p:sp>
      <p:sp>
        <p:nvSpPr>
          <p:cNvPr id="36" name="Shape 34"/>
          <p:cNvSpPr/>
          <p:nvPr/>
        </p:nvSpPr>
        <p:spPr>
          <a:xfrm>
            <a:off x="689134" y="4594741"/>
            <a:ext cx="13252133" cy="8717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37" name="Text 35"/>
          <p:cNvSpPr/>
          <p:nvPr/>
        </p:nvSpPr>
        <p:spPr>
          <a:xfrm>
            <a:off x="884158" y="4719161"/>
            <a:ext cx="159460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Stacking Ensemble</a:t>
            </a:r>
            <a:endParaRPr lang="en-US" sz="1500" dirty="0"/>
          </a:p>
        </p:txBody>
      </p:sp>
      <p:sp>
        <p:nvSpPr>
          <p:cNvPr id="38" name="Text 36"/>
          <p:cNvSpPr/>
          <p:nvPr/>
        </p:nvSpPr>
        <p:spPr>
          <a:xfrm>
            <a:off x="2875717" y="4719161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0.779</a:t>
            </a:r>
            <a:endParaRPr lang="en-US" sz="1500" dirty="0"/>
          </a:p>
        </p:txBody>
      </p:sp>
      <p:sp>
        <p:nvSpPr>
          <p:cNvPr id="39" name="Text 37"/>
          <p:cNvSpPr/>
          <p:nvPr/>
        </p:nvSpPr>
        <p:spPr>
          <a:xfrm>
            <a:off x="4200882" y="4719161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0.578</a:t>
            </a:r>
            <a:endParaRPr lang="en-US" sz="1500" dirty="0"/>
          </a:p>
        </p:txBody>
      </p:sp>
      <p:sp>
        <p:nvSpPr>
          <p:cNvPr id="40" name="Text 38"/>
          <p:cNvSpPr/>
          <p:nvPr/>
        </p:nvSpPr>
        <p:spPr>
          <a:xfrm>
            <a:off x="5526048" y="4719161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0.623</a:t>
            </a:r>
            <a:endParaRPr lang="en-US" sz="1500" dirty="0"/>
          </a:p>
        </p:txBody>
      </p:sp>
      <p:sp>
        <p:nvSpPr>
          <p:cNvPr id="41" name="Text 39"/>
          <p:cNvSpPr/>
          <p:nvPr/>
        </p:nvSpPr>
        <p:spPr>
          <a:xfrm>
            <a:off x="6851213" y="4719161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0.600</a:t>
            </a:r>
            <a:endParaRPr lang="en-US" sz="1500" dirty="0"/>
          </a:p>
        </p:txBody>
      </p:sp>
      <p:sp>
        <p:nvSpPr>
          <p:cNvPr id="42" name="Text 40"/>
          <p:cNvSpPr/>
          <p:nvPr/>
        </p:nvSpPr>
        <p:spPr>
          <a:xfrm>
            <a:off x="8176379" y="4719161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0.834</a:t>
            </a:r>
            <a:endParaRPr lang="en-US" sz="1500" dirty="0"/>
          </a:p>
        </p:txBody>
      </p:sp>
      <p:sp>
        <p:nvSpPr>
          <p:cNvPr id="43" name="Text 41"/>
          <p:cNvSpPr/>
          <p:nvPr/>
        </p:nvSpPr>
        <p:spPr>
          <a:xfrm>
            <a:off x="9501545" y="4719161"/>
            <a:ext cx="424505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Mejor precisión, un poco menor recall y F1.</a:t>
            </a:r>
            <a:endParaRPr lang="en-US" sz="1500" dirty="0"/>
          </a:p>
        </p:txBody>
      </p:sp>
      <p:sp>
        <p:nvSpPr>
          <p:cNvPr id="44" name="Shape 42"/>
          <p:cNvSpPr/>
          <p:nvPr/>
        </p:nvSpPr>
        <p:spPr>
          <a:xfrm>
            <a:off x="689134" y="5466517"/>
            <a:ext cx="13252133" cy="87177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45" name="Text 43"/>
          <p:cNvSpPr/>
          <p:nvPr/>
        </p:nvSpPr>
        <p:spPr>
          <a:xfrm>
            <a:off x="884158" y="5590937"/>
            <a:ext cx="159460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KNN</a:t>
            </a:r>
            <a:endParaRPr lang="en-US" sz="1500" dirty="0"/>
          </a:p>
        </p:txBody>
      </p:sp>
      <p:sp>
        <p:nvSpPr>
          <p:cNvPr id="46" name="Text 44"/>
          <p:cNvSpPr/>
          <p:nvPr/>
        </p:nvSpPr>
        <p:spPr>
          <a:xfrm>
            <a:off x="2875717" y="5590937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0.714</a:t>
            </a:r>
            <a:endParaRPr lang="en-US" sz="1500" dirty="0"/>
          </a:p>
        </p:txBody>
      </p:sp>
      <p:sp>
        <p:nvSpPr>
          <p:cNvPr id="47" name="Text 45"/>
          <p:cNvSpPr/>
          <p:nvPr/>
        </p:nvSpPr>
        <p:spPr>
          <a:xfrm>
            <a:off x="4200882" y="5590937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0.475</a:t>
            </a:r>
            <a:endParaRPr lang="en-US" sz="1500" dirty="0"/>
          </a:p>
        </p:txBody>
      </p:sp>
      <p:sp>
        <p:nvSpPr>
          <p:cNvPr id="48" name="Text 46"/>
          <p:cNvSpPr/>
          <p:nvPr/>
        </p:nvSpPr>
        <p:spPr>
          <a:xfrm>
            <a:off x="5526048" y="5590937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0.725</a:t>
            </a:r>
            <a:endParaRPr lang="en-US" sz="1500" dirty="0"/>
          </a:p>
        </p:txBody>
      </p:sp>
      <p:sp>
        <p:nvSpPr>
          <p:cNvPr id="49" name="Text 47"/>
          <p:cNvSpPr/>
          <p:nvPr/>
        </p:nvSpPr>
        <p:spPr>
          <a:xfrm>
            <a:off x="6851213" y="5590937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0.574</a:t>
            </a:r>
            <a:endParaRPr lang="en-US" sz="1500" dirty="0"/>
          </a:p>
        </p:txBody>
      </p:sp>
      <p:sp>
        <p:nvSpPr>
          <p:cNvPr id="50" name="Text 48"/>
          <p:cNvSpPr/>
          <p:nvPr/>
        </p:nvSpPr>
        <p:spPr>
          <a:xfrm>
            <a:off x="8176379" y="5590937"/>
            <a:ext cx="928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0.794</a:t>
            </a:r>
            <a:endParaRPr lang="en-US" sz="1500" dirty="0"/>
          </a:p>
        </p:txBody>
      </p:sp>
      <p:sp>
        <p:nvSpPr>
          <p:cNvPr id="51" name="Text 49"/>
          <p:cNvSpPr/>
          <p:nvPr/>
        </p:nvSpPr>
        <p:spPr>
          <a:xfrm>
            <a:off x="9501545" y="5590937"/>
            <a:ext cx="424505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Menor accuracy y precisión, pero recall aceptable.</a:t>
            </a:r>
            <a:endParaRPr lang="en-US" sz="1500" dirty="0"/>
          </a:p>
        </p:txBody>
      </p:sp>
      <p:sp>
        <p:nvSpPr>
          <p:cNvPr id="52" name="Shape 50"/>
          <p:cNvSpPr/>
          <p:nvPr/>
        </p:nvSpPr>
        <p:spPr>
          <a:xfrm>
            <a:off x="681514" y="6564868"/>
            <a:ext cx="13267373" cy="1138595"/>
          </a:xfrm>
          <a:prstGeom prst="roundRect">
            <a:avLst>
              <a:gd name="adj" fmla="val 7183"/>
            </a:avLst>
          </a:prstGeom>
          <a:solidFill>
            <a:srgbClr val="002060"/>
          </a:solidFill>
          <a:ln/>
        </p:spPr>
        <p:txBody>
          <a:bodyPr/>
          <a:lstStyle/>
          <a:p>
            <a:endParaRPr lang="en-IE"/>
          </a:p>
        </p:txBody>
      </p:sp>
      <p:pic>
        <p:nvPicPr>
          <p:cNvPr id="5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81" y="6858714"/>
            <a:ext cx="243364" cy="194667"/>
          </a:xfrm>
          <a:prstGeom prst="rect">
            <a:avLst/>
          </a:prstGeom>
        </p:spPr>
      </p:pic>
      <p:sp>
        <p:nvSpPr>
          <p:cNvPr id="54" name="Text 51"/>
          <p:cNvSpPr/>
          <p:nvPr/>
        </p:nvSpPr>
        <p:spPr>
          <a:xfrm>
            <a:off x="1314212" y="6808113"/>
            <a:ext cx="12440007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XGBoost</a:t>
            </a:r>
            <a:r>
              <a:rPr lang="en-US" sz="15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se selecciona por ser un modelo </a:t>
            </a:r>
            <a:r>
              <a:rPr lang="en-US" sz="15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robusto, predictivo y balanceado</a:t>
            </a:r>
            <a:r>
              <a:rPr lang="en-US" sz="15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ideal para minimizar pérdidas de clientes (alto recall) y evitar falsas alarmas (precisión razonable).</a:t>
            </a:r>
            <a:endParaRPr lang="en-US" sz="15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4EBB2B-8366-0DD6-4B9A-CE9A5E5D4F2F}"/>
              </a:ext>
            </a:extLst>
          </p:cNvPr>
          <p:cNvSpPr txBox="1"/>
          <p:nvPr/>
        </p:nvSpPr>
        <p:spPr>
          <a:xfrm>
            <a:off x="8753582" y="7914306"/>
            <a:ext cx="5864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/>
              <a:t>Ing. Bárbara Ortiz – Data Scientist Jr – ONE Oracle Next Education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872" y="591860"/>
            <a:ext cx="7850029" cy="494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Factores Clave que Impulsan el Abandono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691872" y="1481376"/>
            <a:ext cx="1324665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Identificamos los factores más influyentes en el churn a través de </a:t>
            </a: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SHAP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(contribución individual de variables) y </a:t>
            </a: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matrices de correlación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1872" y="2217539"/>
            <a:ext cx="6382226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44444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Factores que aumentan la probabilidad de abandono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691872" y="3156228"/>
            <a:ext cx="638222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Contract_Month_to_month: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Menor compromiso, mayor volatilidad.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1872" y="3650337"/>
            <a:ext cx="638222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Internet_Fiber_optic: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Clientes más exigentes, más alternativas.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91872" y="4144447"/>
            <a:ext cx="6382226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Payment_Electronic_check: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Perfil volátil, menor vinculación contractual.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91872" y="4954786"/>
            <a:ext cx="638222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PaperlessBilling: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Cliente digital, atento a ofertas competitivas.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3922" y="2217539"/>
            <a:ext cx="6382226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CC97B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Factores que disminuyen la probabilidad de abandono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563922" y="3156228"/>
            <a:ext cx="6382226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customer_tenure: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Antigüedad, mayor fidelidad por satisfacción o inercia.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3922" y="3966567"/>
            <a:ext cx="638222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Contract_Two_year: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Contratos largos limitan las salidas.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3922" y="4460677"/>
            <a:ext cx="638222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internet_TechSupport: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Soporte técnico agrega valor y reduce bajas.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3922" y="4954786"/>
            <a:ext cx="6382226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internet_OnlineSecurity: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Protecciones adicionales generan confianza.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3922" y="5765125"/>
            <a:ext cx="638222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Internet_No: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Menos incentivo para buscar alternativas.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691872" y="6481524"/>
            <a:ext cx="13246656" cy="1156216"/>
          </a:xfrm>
          <a:prstGeom prst="roundRect">
            <a:avLst>
              <a:gd name="adj" fmla="val 7181"/>
            </a:avLst>
          </a:prstGeom>
          <a:solidFill>
            <a:srgbClr val="002060"/>
          </a:solidFill>
          <a:ln/>
        </p:spPr>
        <p:txBody>
          <a:bodyPr/>
          <a:lstStyle/>
          <a:p>
            <a:endParaRPr lang="en-IE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16" y="6784181"/>
            <a:ext cx="247055" cy="197644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334214" y="6728579"/>
            <a:ext cx="12406670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Efecto Mixto (Streaming):</a:t>
            </a:r>
            <a:r>
              <a:rPr lang="en-US" sz="15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Su impacto varía, sugiriendo interacciones con tipo de contrato o servicios adicionales. Es crucial un análisis más profundo para estos casos.</a:t>
            </a:r>
            <a:endParaRPr lang="en-US" sz="15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8E1E56-0F81-316F-C20D-727D19BD204A}"/>
              </a:ext>
            </a:extLst>
          </p:cNvPr>
          <p:cNvSpPr txBox="1"/>
          <p:nvPr/>
        </p:nvSpPr>
        <p:spPr>
          <a:xfrm>
            <a:off x="8753582" y="7914306"/>
            <a:ext cx="5864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/>
              <a:t>Ing. Bárbara Ortiz – Data Scientist Jr – ONE Oracle Next Education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17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686" y="3224093"/>
            <a:ext cx="4462105" cy="518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Patrones Identificados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725686" y="4286607"/>
            <a:ext cx="4254818" cy="3310533"/>
          </a:xfrm>
          <a:prstGeom prst="roundRect">
            <a:avLst>
              <a:gd name="adj" fmla="val 3315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5" name="Shape 2"/>
          <p:cNvSpPr/>
          <p:nvPr/>
        </p:nvSpPr>
        <p:spPr>
          <a:xfrm>
            <a:off x="725686" y="4263747"/>
            <a:ext cx="4254818" cy="91440"/>
          </a:xfrm>
          <a:prstGeom prst="roundRect">
            <a:avLst>
              <a:gd name="adj" fmla="val 95236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6" name="Shape 3"/>
          <p:cNvSpPr/>
          <p:nvPr/>
        </p:nvSpPr>
        <p:spPr>
          <a:xfrm>
            <a:off x="2542103" y="3975616"/>
            <a:ext cx="621983" cy="621983"/>
          </a:xfrm>
          <a:prstGeom prst="roundRect">
            <a:avLst>
              <a:gd name="adj" fmla="val 147014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E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674" y="4131112"/>
            <a:ext cx="248722" cy="3109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5834" y="4804886"/>
            <a:ext cx="3079194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Segmento de Alto Riesgo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55834" y="5253157"/>
            <a:ext cx="3794522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Contratos mensuales, bajo tenure, uso de fibra óptica, pago por cheque electrónico y facturación electrónica.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955834" y="6372225"/>
            <a:ext cx="3794522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Representan un perfil de cliente digital con contrato corto y métodos de pago de alto riesgo.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5187791" y="4286607"/>
            <a:ext cx="4254818" cy="3310533"/>
          </a:xfrm>
          <a:prstGeom prst="roundRect">
            <a:avLst>
              <a:gd name="adj" fmla="val 3315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12" name="Shape 8"/>
          <p:cNvSpPr/>
          <p:nvPr/>
        </p:nvSpPr>
        <p:spPr>
          <a:xfrm>
            <a:off x="5187791" y="4263747"/>
            <a:ext cx="4254818" cy="91440"/>
          </a:xfrm>
          <a:prstGeom prst="roundRect">
            <a:avLst>
              <a:gd name="adj" fmla="val 95236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13" name="Shape 9"/>
          <p:cNvSpPr/>
          <p:nvPr/>
        </p:nvSpPr>
        <p:spPr>
          <a:xfrm>
            <a:off x="7004209" y="3975616"/>
            <a:ext cx="621983" cy="621983"/>
          </a:xfrm>
          <a:prstGeom prst="roundRect">
            <a:avLst>
              <a:gd name="adj" fmla="val 147014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E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780" y="4131112"/>
            <a:ext cx="248722" cy="31099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17939" y="4804886"/>
            <a:ext cx="259175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Segmento Protegido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5417939" y="5253157"/>
            <a:ext cx="3794522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Contratos a dos años, alta antigüedad, con servicios adicionales (soporte técnico, seguridad online).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5417939" y="6372225"/>
            <a:ext cx="3794522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Servicios de soporte y seguridad online agregan una capa crucial de protección.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9649897" y="4286607"/>
            <a:ext cx="4254818" cy="3310533"/>
          </a:xfrm>
          <a:prstGeom prst="roundRect">
            <a:avLst>
              <a:gd name="adj" fmla="val 3315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19" name="Shape 14"/>
          <p:cNvSpPr/>
          <p:nvPr/>
        </p:nvSpPr>
        <p:spPr>
          <a:xfrm>
            <a:off x="9649897" y="4263747"/>
            <a:ext cx="4254818" cy="91440"/>
          </a:xfrm>
          <a:prstGeom prst="roundRect">
            <a:avLst>
              <a:gd name="adj" fmla="val 95236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20" name="Shape 15"/>
          <p:cNvSpPr/>
          <p:nvPr/>
        </p:nvSpPr>
        <p:spPr>
          <a:xfrm>
            <a:off x="11466314" y="3975616"/>
            <a:ext cx="621983" cy="621983"/>
          </a:xfrm>
          <a:prstGeom prst="roundRect">
            <a:avLst>
              <a:gd name="adj" fmla="val 147014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E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2885" y="4131112"/>
            <a:ext cx="248722" cy="31099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880044" y="4804886"/>
            <a:ext cx="259175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Interacciones Clave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9880044" y="5253157"/>
            <a:ext cx="3794522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Combinación de contrato largo + servicios extra </a:t>
            </a:r>
            <a:r>
              <a:rPr lang="en-US" sz="16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maximiza la retención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9880044" y="6372225"/>
            <a:ext cx="3794522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Cliente nuevo + contrato mensual + servicios digitales </a:t>
            </a:r>
            <a:r>
              <a:rPr lang="en-US" sz="16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mayor riesgo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65674A-AAE9-4BE7-6EE5-17E16FC1C05C}"/>
              </a:ext>
            </a:extLst>
          </p:cNvPr>
          <p:cNvSpPr txBox="1"/>
          <p:nvPr/>
        </p:nvSpPr>
        <p:spPr>
          <a:xfrm>
            <a:off x="8753582" y="7914306"/>
            <a:ext cx="5864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/>
              <a:t>Ing. Bárbara Ortiz – Data Scientist Jr – ONE Oracle Next Education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3795" y="655082"/>
            <a:ext cx="8549045" cy="595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Estrategias para Reducir el Abandono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833795" y="1756648"/>
            <a:ext cx="4728091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44444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 Clientes de Alto Riesgo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833795" y="2441377"/>
            <a:ext cx="6190774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Incentivar contratos más largos con descuentos.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3795" y="2905839"/>
            <a:ext cx="6190774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Mejorar experiencia de servicio de fibra óptica.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3795" y="3370302"/>
            <a:ext cx="6190774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Promover métodos de pago automáticos.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3795" y="3834765"/>
            <a:ext cx="6190774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Personalizar comunicaciones digitales con ofertas claras.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3452" y="1756648"/>
            <a:ext cx="5520928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5CC97B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 Clientes con Alta Retención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7613452" y="2441377"/>
            <a:ext cx="6190774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Potenciar soporte técnico y seguridad online.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3452" y="2905839"/>
            <a:ext cx="6190774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Ofrecer upgrades y paquetes combinados de valor.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3452" y="3370302"/>
            <a:ext cx="6190774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Programas de fidelización y comunicación proactiva.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3795" y="5067326"/>
            <a:ext cx="12962811" cy="37386"/>
          </a:xfrm>
          <a:prstGeom prst="rect">
            <a:avLst/>
          </a:prstGeom>
          <a:solidFill>
            <a:srgbClr val="E2E6E9">
              <a:alpha val="50000"/>
            </a:srgbClr>
          </a:solidFill>
          <a:ln/>
        </p:spPr>
        <p:txBody>
          <a:bodyPr/>
          <a:lstStyle/>
          <a:p>
            <a:endParaRPr lang="en-IE"/>
          </a:p>
        </p:txBody>
      </p:sp>
      <p:sp>
        <p:nvSpPr>
          <p:cNvPr id="13" name="Text 11"/>
          <p:cNvSpPr/>
          <p:nvPr/>
        </p:nvSpPr>
        <p:spPr>
          <a:xfrm>
            <a:off x="833795" y="5461992"/>
            <a:ext cx="3704987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Estrategias Generales</a:t>
            </a: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833795" y="6265902"/>
            <a:ext cx="12962811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Mejorar </a:t>
            </a:r>
            <a:r>
              <a:rPr lang="en-US" sz="18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onboarding</a:t>
            </a: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para compromiso inicial.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3795" y="6730365"/>
            <a:ext cx="12962811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Usar modelos predictivos para </a:t>
            </a:r>
            <a:r>
              <a:rPr lang="en-US" sz="18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detección temprana</a:t>
            </a: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33795" y="7194828"/>
            <a:ext cx="12962811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Optimizar </a:t>
            </a:r>
            <a:r>
              <a:rPr lang="en-US" sz="18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experiencia digital</a:t>
            </a: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y autoservicio.</a:t>
            </a:r>
            <a:endParaRPr lang="en-US" sz="1850" dirty="0"/>
          </a:p>
        </p:txBody>
      </p:sp>
      <p:pic>
        <p:nvPicPr>
          <p:cNvPr id="18" name="Picture 17" descr="A screenshot of a graph&#10;&#10;AI-generated content may be incorrect.">
            <a:extLst>
              <a:ext uri="{FF2B5EF4-FFF2-40B4-BE49-F238E27FC236}">
                <a16:creationId xmlns:a16="http://schemas.microsoft.com/office/drawing/2014/main" id="{1DB21359-3500-83E6-97BF-66CD078C1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582" y="3800083"/>
            <a:ext cx="4586174" cy="41470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B9FAC5-1A78-BAC0-119B-5F669F431F0F}"/>
              </a:ext>
            </a:extLst>
          </p:cNvPr>
          <p:cNvSpPr txBox="1"/>
          <p:nvPr/>
        </p:nvSpPr>
        <p:spPr>
          <a:xfrm>
            <a:off x="8753582" y="7914306"/>
            <a:ext cx="5864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/>
              <a:t>Ing. Bárbara Ortiz – Data Scientist Jr – ONE Oracle Next Education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12232"/>
            <a:ext cx="4936569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Conclusiones Clave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63798" y="182284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4" name="Text 2"/>
          <p:cNvSpPr/>
          <p:nvPr/>
        </p:nvSpPr>
        <p:spPr>
          <a:xfrm>
            <a:off x="1665923" y="1902976"/>
            <a:ext cx="121006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Pipeline Robusto: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Desarrollo de un sistema avanzado para una mejor predicción de churn.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63798" y="287178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6" name="Text 4"/>
          <p:cNvSpPr/>
          <p:nvPr/>
        </p:nvSpPr>
        <p:spPr>
          <a:xfrm>
            <a:off x="1665923" y="2951917"/>
            <a:ext cx="1210067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Explicabilidad y Precisión: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Combinación de técnicas interpretables (SHAP) con modelos no lineales para identificar factores de churn.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863798" y="4235172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8" name="Text 6"/>
          <p:cNvSpPr/>
          <p:nvPr/>
        </p:nvSpPr>
        <p:spPr>
          <a:xfrm>
            <a:off x="1665923" y="4315301"/>
            <a:ext cx="1210067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Factores Determinantes: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Tipo de contrato, método de pago, antigüedad y servicios adicionales influyen directamente en el abandono.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3798" y="559855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10" name="Text 8"/>
          <p:cNvSpPr/>
          <p:nvPr/>
        </p:nvSpPr>
        <p:spPr>
          <a:xfrm>
            <a:off x="1665923" y="5678686"/>
            <a:ext cx="121006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Estrategias Accionables: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Recomendaciones claras para equipos de marketing y retención.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3798" y="664749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E"/>
          </a:p>
        </p:txBody>
      </p:sp>
      <p:sp>
        <p:nvSpPr>
          <p:cNvPr id="12" name="Text 10"/>
          <p:cNvSpPr/>
          <p:nvPr/>
        </p:nvSpPr>
        <p:spPr>
          <a:xfrm>
            <a:off x="1665923" y="6727627"/>
            <a:ext cx="1210067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Fidelización Mejorada: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Base sólida para intervenciones personalizadas que aumentan la fidelidad y reducen la pérdida de clientes.</a:t>
            </a:r>
            <a:endParaRPr lang="en-US" sz="1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D4C40B-79E8-1638-2CFF-31C3F5BE26EB}"/>
              </a:ext>
            </a:extLst>
          </p:cNvPr>
          <p:cNvSpPr txBox="1"/>
          <p:nvPr/>
        </p:nvSpPr>
        <p:spPr>
          <a:xfrm>
            <a:off x="8753582" y="7914306"/>
            <a:ext cx="5864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/>
              <a:t>Ing. Bárbara Ortiz – Data Scientist Jr – ONE Oracle Next Education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30</TotalTime>
  <Words>938</Words>
  <Application>Microsoft Office PowerPoint</Application>
  <PresentationFormat>Custom</PresentationFormat>
  <Paragraphs>148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Merriweather</vt:lpstr>
      <vt:lpstr>Aptos</vt:lpstr>
      <vt:lpstr>Merriweather Light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Barbara de los Angeles Ortiz</dc:creator>
  <cp:lastModifiedBy>Barbara de los Angeles Ortiz</cp:lastModifiedBy>
  <cp:revision>4</cp:revision>
  <dcterms:created xsi:type="dcterms:W3CDTF">2025-08-13T03:25:40Z</dcterms:created>
  <dcterms:modified xsi:type="dcterms:W3CDTF">2025-08-13T04:21:49Z</dcterms:modified>
</cp:coreProperties>
</file>